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084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597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46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7392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36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5550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5992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079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35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494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886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528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978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626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090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387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1711C-75B3-495E-8FBE-5FCB271B95B7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995C08-102E-464F-B6A9-32743109717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294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b="1" dirty="0"/>
              <a:t>-CHAPTER THREE-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 </a:t>
            </a:r>
            <a:r>
              <a:rPr lang="en-US" sz="3600" dirty="0"/>
              <a:t/>
            </a:r>
            <a:br>
              <a:rPr lang="en-US" sz="3600" dirty="0"/>
            </a:b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/>
              <a:t>ONE DIMENSIONAL STEADY STATE HEAT CONDUCTION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1089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2849" y="1006906"/>
                <a:ext cx="8596668" cy="4248758"/>
              </a:xfrm>
            </p:spPr>
            <p:txBody>
              <a:bodyPr>
                <a:normAutofit/>
              </a:bodyPr>
              <a:lstStyle/>
              <a:p>
                <a:pPr marL="457200" lvl="1" indent="0" algn="l" rtl="0">
                  <a:buNone/>
                </a:pPr>
                <a:r>
                  <a:rPr lang="en-US" sz="1400" b="1" dirty="0"/>
                  <a:t>Plane Slab</a:t>
                </a:r>
                <a:endParaRPr lang="en-US" sz="1400" dirty="0"/>
              </a:p>
              <a:p>
                <a:pPr marL="0" indent="0" algn="l" rtl="0">
                  <a:buNone/>
                </a:pPr>
                <a:r>
                  <a:rPr lang="en-US" sz="1400" dirty="0"/>
                  <a:t>The governing equation for a plane slab with One-dimensional, steady state heat conduction, with no internal heat generation is:</a:t>
                </a:r>
              </a:p>
              <a:p>
                <a:pPr marL="0" indent="0" algn="l" rtl="0">
                  <a:buNone/>
                </a:pPr>
                <a:r>
                  <a:rPr lang="en-US" sz="1400" dirty="0"/>
                  <a:t> 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𝑥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/>
                        <m:t>=</m:t>
                      </m:r>
                      <m:r>
                        <a:rPr lang="en-US" sz="1400" i="1"/>
                        <m:t>0</m:t>
                      </m:r>
                      <m:r>
                        <a:rPr lang="en-US" sz="1400" i="1"/>
                        <m:t>…………………</m:t>
                      </m:r>
                      <m:r>
                        <a:rPr lang="en-US" sz="1400" i="1"/>
                        <m:t>1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buNone/>
                </a:pPr>
                <a:r>
                  <a:rPr lang="en-US" sz="1400" dirty="0"/>
                  <a:t>Integrating Eq.1 once: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</m:e>
                            <m:sup>
                              <m:r>
                                <a:rPr lang="en-US" sz="1400" i="1"/>
                                <m:t> </m:t>
                              </m:r>
                            </m:sup>
                          </m:sSup>
                          <m:r>
                            <a:rPr lang="en-US" sz="1400" i="1"/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𝑥</m:t>
                              </m:r>
                            </m:e>
                            <m:sup>
                              <m:r>
                                <a:rPr lang="en-US" sz="1400" i="1"/>
                                <m:t> </m:t>
                              </m:r>
                            </m:sup>
                          </m:sSup>
                        </m:den>
                      </m:f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𝐶</m:t>
                          </m:r>
                        </m:e>
                        <m:sub>
                          <m:r>
                            <a:rPr lang="en-US" sz="1400" i="1"/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 marL="0" indent="0" algn="l" rtl="0">
                  <a:buNone/>
                </a:pPr>
                <a:r>
                  <a:rPr lang="en-US" sz="1400" dirty="0"/>
                  <a:t>Integrating again: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𝑇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𝑥</m:t>
                          </m:r>
                        </m:e>
                      </m:d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𝐶</m:t>
                          </m:r>
                        </m:e>
                        <m:sub>
                          <m:r>
                            <a:rPr lang="en-US" sz="1400" i="1"/>
                            <m:t>1</m:t>
                          </m:r>
                        </m:sub>
                      </m:sSub>
                      <m:r>
                        <a:rPr lang="en-US" sz="1400" i="1"/>
                        <m:t>𝑥</m:t>
                      </m:r>
                      <m:r>
                        <a:rPr lang="en-US" sz="1400" i="1"/>
                        <m:t>+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𝐶</m:t>
                          </m:r>
                        </m:e>
                        <m:sub>
                          <m:r>
                            <a:rPr lang="en-US" sz="1400" i="1"/>
                            <m:t>2</m:t>
                          </m:r>
                        </m:sub>
                      </m:sSub>
                      <m:r>
                        <a:rPr lang="en-US" sz="1400" i="1"/>
                        <m:t>…………….</m:t>
                      </m:r>
                      <m:r>
                        <a:rPr lang="en-US" sz="1400" i="1"/>
                        <m:t>2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buNone/>
                </a:pPr>
                <a:r>
                  <a:rPr lang="en-US" sz="1400" dirty="0"/>
                  <a:t>B.C.(</a:t>
                </a:r>
                <a:r>
                  <a:rPr lang="en-US" sz="1400" dirty="0" err="1"/>
                  <a:t>i</a:t>
                </a:r>
                <a:r>
                  <a:rPr lang="en-US" sz="1400" dirty="0"/>
                  <a:t>):  </a:t>
                </a:r>
                <a14:m>
                  <m:oMath xmlns:m="http://schemas.openxmlformats.org/officeDocument/2006/math">
                    <m:r>
                      <a:rPr lang="en-US" sz="1400" i="1"/>
                      <m:t>𝑇</m:t>
                    </m:r>
                    <m:r>
                      <a:rPr lang="en-US" sz="1400" i="1"/>
                      <m:t>=</m:t>
                    </m:r>
                    <m:sSub>
                      <m:sSubPr>
                        <m:ctrlPr>
                          <a:rPr lang="en-US" sz="1400" i="1"/>
                        </m:ctrlPr>
                      </m:sSubPr>
                      <m:e>
                        <m:r>
                          <a:rPr lang="en-US" sz="1400" i="1"/>
                          <m:t>𝑇</m:t>
                        </m:r>
                      </m:e>
                      <m:sub>
                        <m:r>
                          <a:rPr lang="en-US" sz="1400" i="1"/>
                          <m:t>1</m:t>
                        </m:r>
                        <m:r>
                          <a:rPr lang="en-US" sz="1400" i="1"/>
                          <m:t>        </m:t>
                        </m:r>
                      </m:sub>
                    </m:sSub>
                    <m:r>
                      <a:rPr lang="en-US" sz="1400" i="1"/>
                      <m:t>𝑎𝑡</m:t>
                    </m:r>
                    <m:r>
                      <a:rPr lang="en-US" sz="1400" i="1"/>
                      <m:t>   </m:t>
                    </m:r>
                    <m:r>
                      <a:rPr lang="en-US" sz="1400" i="1"/>
                      <m:t>𝑥</m:t>
                    </m:r>
                    <m:r>
                      <a:rPr lang="en-US" sz="1400" i="1"/>
                      <m:t>=</m:t>
                    </m:r>
                    <m:r>
                      <a:rPr lang="en-US" sz="1400" i="1"/>
                      <m:t>0</m:t>
                    </m:r>
                  </m:oMath>
                </a14:m>
                <a:endParaRPr lang="en-US" sz="1400" dirty="0"/>
              </a:p>
              <a:p>
                <a:pPr marL="0" indent="0" algn="l" rtl="0">
                  <a:buNone/>
                </a:pPr>
                <a:r>
                  <a:rPr lang="en-US" sz="1400" dirty="0"/>
                  <a:t>B.C.(ii):  </a:t>
                </a:r>
                <a14:m>
                  <m:oMath xmlns:m="http://schemas.openxmlformats.org/officeDocument/2006/math">
                    <m:r>
                      <a:rPr lang="en-US" sz="1400" i="1"/>
                      <m:t>𝑇</m:t>
                    </m:r>
                    <m:r>
                      <a:rPr lang="en-US" sz="1400" i="1"/>
                      <m:t>=</m:t>
                    </m:r>
                    <m:sSub>
                      <m:sSubPr>
                        <m:ctrlPr>
                          <a:rPr lang="en-US" sz="1400" i="1"/>
                        </m:ctrlPr>
                      </m:sSubPr>
                      <m:e>
                        <m:r>
                          <a:rPr lang="en-US" sz="1400" i="1"/>
                          <m:t>𝑇</m:t>
                        </m:r>
                      </m:e>
                      <m:sub>
                        <m:r>
                          <a:rPr lang="en-US" sz="1400" i="1"/>
                          <m:t>2</m:t>
                        </m:r>
                        <m:r>
                          <a:rPr lang="en-US" sz="1400" i="1"/>
                          <m:t>       </m:t>
                        </m:r>
                      </m:sub>
                    </m:sSub>
                    <m:r>
                      <a:rPr lang="en-US" sz="1400" i="1"/>
                      <m:t>𝑎𝑡</m:t>
                    </m:r>
                    <m:r>
                      <a:rPr lang="en-US" sz="1400" i="1"/>
                      <m:t>  </m:t>
                    </m:r>
                    <m:r>
                      <a:rPr lang="en-US" sz="1400" i="1"/>
                      <m:t>𝑥</m:t>
                    </m:r>
                    <m:r>
                      <a:rPr lang="en-US" sz="1400" i="1"/>
                      <m:t>=</m:t>
                    </m:r>
                    <m:r>
                      <a:rPr lang="en-US" sz="1400" i="1"/>
                      <m:t>𝐿</m:t>
                    </m:r>
                  </m:oMath>
                </a14:m>
                <a:endParaRPr lang="en-US" sz="1400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𝑇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𝑥</m:t>
                          </m:r>
                        </m:e>
                      </m:d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d>
                            <m:dPr>
                              <m:ctrlPr>
                                <a:rPr lang="en-US" sz="14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2</m:t>
                                  </m:r>
                                </m:sub>
                              </m:sSub>
                              <m:r>
                                <a:rPr lang="en-US" sz="1400" i="1"/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400" i="1"/>
                            <m:t>𝐿</m:t>
                          </m:r>
                        </m:den>
                      </m:f>
                      <m:r>
                        <a:rPr lang="en-US" sz="1400" i="1"/>
                        <m:t>𝑥</m:t>
                      </m:r>
                      <m:r>
                        <a:rPr lang="en-US" sz="1400" i="1"/>
                        <m:t>+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𝑇</m:t>
                          </m:r>
                        </m:e>
                        <m:sub>
                          <m:r>
                            <a:rPr lang="en-US" sz="1400" i="1"/>
                            <m:t>1</m:t>
                          </m:r>
                        </m:sub>
                      </m:sSub>
                      <m:r>
                        <a:rPr lang="en-US" sz="1400" i="1"/>
                        <m:t>………………</m:t>
                      </m:r>
                      <m:r>
                        <a:rPr lang="en-US" sz="1400" i="1"/>
                        <m:t>3</m:t>
                      </m:r>
                    </m:oMath>
                  </m:oMathPara>
                </a14:m>
                <a:endParaRPr lang="en-US" sz="1400" dirty="0" smtClean="0"/>
              </a:p>
              <a:p>
                <a:pPr marL="0" indent="0" algn="l" rtl="0">
                  <a:buNone/>
                </a:pPr>
                <a:endParaRPr lang="en-US" sz="1400" dirty="0" smtClean="0"/>
              </a:p>
              <a:p>
                <a:pPr marL="0" indent="0" algn="l" rtl="0">
                  <a:buNone/>
                </a:pPr>
                <a:endParaRPr lang="ar-IQ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2849" y="1006906"/>
                <a:ext cx="8596668" cy="4248758"/>
              </a:xfrm>
              <a:blipFill rotWithShape="0">
                <a:blip r:embed="rId2"/>
                <a:stretch>
                  <a:fillRect l="-213" t="-43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77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7155251" y="1737511"/>
            <a:ext cx="210312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9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0780" y="1152185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1600" dirty="0"/>
                  <a:t>To find the heat flux, apply Fourier law,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/>
                        <m:t>𝑞</m:t>
                      </m:r>
                      <m:r>
                        <a:rPr lang="en-US" sz="1600" i="1"/>
                        <m:t>=−</m:t>
                      </m:r>
                      <m:r>
                        <a:rPr lang="en-US" sz="1600" i="1"/>
                        <m:t>𝑘</m:t>
                      </m:r>
                      <m:f>
                        <m:fPr>
                          <m:ctrlPr>
                            <a:rPr lang="en-US" sz="1600" i="1"/>
                          </m:ctrlPr>
                        </m:fPr>
                        <m:num>
                          <m:r>
                            <a:rPr lang="en-US" sz="1600" i="1"/>
                            <m:t>𝑑𝑇</m:t>
                          </m:r>
                        </m:num>
                        <m:den>
                          <m:r>
                            <a:rPr lang="en-US" sz="1600" i="1"/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/>
                          </m:ctrlPr>
                        </m:fPr>
                        <m:num>
                          <m:r>
                            <a:rPr lang="en-US" sz="1600" i="1"/>
                            <m:t>𝑑𝑇</m:t>
                          </m:r>
                        </m:num>
                        <m:den>
                          <m:r>
                            <a:rPr lang="en-US" sz="1600" i="1"/>
                            <m:t>𝑑𝑥</m:t>
                          </m:r>
                        </m:den>
                      </m:f>
                      <m:r>
                        <a:rPr lang="en-US" sz="1600" i="1"/>
                        <m:t>=</m:t>
                      </m:r>
                      <m:sSub>
                        <m:sSubPr>
                          <m:ctrlPr>
                            <a:rPr lang="en-US" sz="1600" i="1"/>
                          </m:ctrlPr>
                        </m:sSubPr>
                        <m:e>
                          <m:r>
                            <a:rPr lang="en-US" sz="1600" i="1"/>
                            <m:t>𝐶</m:t>
                          </m:r>
                        </m:e>
                        <m:sub>
                          <m:r>
                            <a:rPr lang="en-US" sz="1600" i="1"/>
                            <m:t>1</m:t>
                          </m:r>
                        </m:sub>
                      </m:sSub>
                      <m:r>
                        <a:rPr lang="en-US" sz="1600" i="1"/>
                        <m:t>=</m:t>
                      </m:r>
                      <m:f>
                        <m:fPr>
                          <m:type m:val="lin"/>
                          <m:ctrlPr>
                            <a:rPr lang="en-US" sz="1600" i="1"/>
                          </m:ctrlPr>
                        </m:fPr>
                        <m:num>
                          <m:r>
                            <a:rPr lang="en-US" sz="1600" i="1"/>
                            <m:t>(</m:t>
                          </m:r>
                          <m:sSub>
                            <m:sSubPr>
                              <m:ctrlPr>
                                <a:rPr lang="en-US" sz="1600" i="1"/>
                              </m:ctrlPr>
                            </m:sSubPr>
                            <m:e>
                              <m:r>
                                <a:rPr lang="en-US" sz="1600" i="1"/>
                                <m:t>𝑇</m:t>
                              </m:r>
                            </m:e>
                            <m:sub>
                              <m:r>
                                <a:rPr lang="en-US" sz="1600" i="1"/>
                                <m:t>2</m:t>
                              </m:r>
                            </m:sub>
                          </m:sSub>
                          <m:r>
                            <a:rPr lang="en-US" sz="1600" i="1"/>
                            <m:t>−</m:t>
                          </m:r>
                          <m:sSub>
                            <m:sSubPr>
                              <m:ctrlPr>
                                <a:rPr lang="en-US" sz="1600" i="1"/>
                              </m:ctrlPr>
                            </m:sSubPr>
                            <m:e>
                              <m:r>
                                <a:rPr lang="en-US" sz="1600" i="1"/>
                                <m:t>𝑇</m:t>
                              </m:r>
                            </m:e>
                            <m:sub>
                              <m:r>
                                <a:rPr lang="en-US" sz="1600" i="1"/>
                                <m:t>1</m:t>
                              </m:r>
                            </m:sub>
                          </m:sSub>
                          <m:r>
                            <a:rPr lang="en-US" sz="1600" i="1"/>
                            <m:t>)</m:t>
                          </m:r>
                        </m:num>
                        <m:den>
                          <m:r>
                            <a:rPr lang="en-US" sz="1600" i="1"/>
                            <m:t>𝐿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  <a:p>
                <a:pPr marL="0" indent="0" algn="l" rtl="0">
                  <a:buNone/>
                </a:pPr>
                <a:r>
                  <a:rPr lang="en-US" sz="1600" dirty="0"/>
                  <a:t>So: 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/>
                        <m:t>𝑞</m:t>
                      </m:r>
                      <m:r>
                        <a:rPr lang="en-US" sz="1600" i="1"/>
                        <m:t>=−</m:t>
                      </m:r>
                      <m:r>
                        <a:rPr lang="en-US" sz="1600" i="1"/>
                        <m:t>𝑘</m:t>
                      </m:r>
                      <m:f>
                        <m:fPr>
                          <m:ctrlPr>
                            <a:rPr lang="en-US" sz="1600" i="1"/>
                          </m:ctrlPr>
                        </m:fPr>
                        <m:num>
                          <m:d>
                            <m:dPr>
                              <m:ctrlPr>
                                <a:rPr lang="en-US" sz="16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2</m:t>
                                  </m:r>
                                </m:sub>
                              </m:sSub>
                              <m:r>
                                <a:rPr lang="en-US" sz="1600" i="1"/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i="1"/>
                            <m:t>𝐿</m:t>
                          </m:r>
                        </m:den>
                      </m:f>
                      <m:r>
                        <a:rPr lang="en-US" sz="1600" i="1"/>
                        <m:t>=</m:t>
                      </m:r>
                      <m:r>
                        <a:rPr lang="en-US" sz="1600" i="1"/>
                        <m:t>𝑘</m:t>
                      </m:r>
                      <m:f>
                        <m:fPr>
                          <m:ctrlPr>
                            <a:rPr lang="en-US" sz="1600" i="1"/>
                          </m:ctrlPr>
                        </m:fPr>
                        <m:num>
                          <m:d>
                            <m:dPr>
                              <m:ctrlPr>
                                <a:rPr lang="en-US" sz="16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1</m:t>
                                  </m:r>
                                </m:sub>
                              </m:sSub>
                              <m:r>
                                <a:rPr lang="en-US" sz="1600" i="1"/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i="1"/>
                            <m:t>𝐿</m:t>
                          </m:r>
                        </m:den>
                      </m:f>
                      <m:r>
                        <a:rPr lang="en-US" sz="1600" i="1"/>
                        <m:t>     </m:t>
                      </m:r>
                      <m:f>
                        <m:fPr>
                          <m:type m:val="lin"/>
                          <m:ctrlPr>
                            <a:rPr lang="en-US" sz="1600" i="1"/>
                          </m:ctrlPr>
                        </m:fPr>
                        <m:num>
                          <m:r>
                            <a:rPr lang="en-US" sz="1600" i="1"/>
                            <m:t>𝑊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/>
                              </m:ctrlPr>
                            </m:sSupPr>
                            <m:e>
                              <m:r>
                                <a:rPr lang="en-US" sz="1600" i="1"/>
                                <m:t>𝑚</m:t>
                              </m:r>
                            </m:e>
                            <m:sup>
                              <m:r>
                                <a:rPr lang="en-US" sz="1600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i="1"/>
                        <m:t>…………..</m:t>
                      </m:r>
                      <m:r>
                        <a:rPr lang="en-US" sz="1600" i="1"/>
                        <m:t>5</m:t>
                      </m:r>
                    </m:oMath>
                  </m:oMathPara>
                </a14:m>
                <a:endParaRPr lang="en-US" sz="1600" dirty="0"/>
              </a:p>
              <a:p>
                <a:pPr marL="0" indent="0" algn="l" rtl="0">
                  <a:buNone/>
                </a:pPr>
                <a:r>
                  <a:rPr lang="en-US" sz="1600" dirty="0"/>
                  <a:t>The heat flow rate is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/>
                        <m:t>𝑄</m:t>
                      </m:r>
                      <m:r>
                        <a:rPr lang="en-US" sz="1600" i="1"/>
                        <m:t>=</m:t>
                      </m:r>
                      <m:r>
                        <a:rPr lang="en-US" sz="1600" i="1"/>
                        <m:t>𝑞𝐴</m:t>
                      </m:r>
                      <m:r>
                        <a:rPr lang="en-US" sz="1600" i="1"/>
                        <m:t>=−</m:t>
                      </m:r>
                      <m:r>
                        <a:rPr lang="en-US" sz="1600" i="1"/>
                        <m:t>𝑘𝐴</m:t>
                      </m:r>
                      <m:f>
                        <m:fPr>
                          <m:ctrlPr>
                            <a:rPr lang="en-US" sz="1600" i="1"/>
                          </m:ctrlPr>
                        </m:fPr>
                        <m:num>
                          <m:d>
                            <m:dPr>
                              <m:ctrlPr>
                                <a:rPr lang="en-US" sz="16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2</m:t>
                                  </m:r>
                                </m:sub>
                              </m:sSub>
                              <m:r>
                                <a:rPr lang="en-US" sz="1600" i="1"/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i="1"/>
                            <m:t>𝐿</m:t>
                          </m:r>
                        </m:den>
                      </m:f>
                      <m:r>
                        <a:rPr lang="en-US" sz="1600" i="1"/>
                        <m:t>          </m:t>
                      </m:r>
                      <m:r>
                        <a:rPr lang="en-US" sz="1600" i="1"/>
                        <m:t>𝑊</m:t>
                      </m:r>
                      <m:r>
                        <a:rPr lang="en-US" sz="1600" i="1"/>
                        <m:t>…………..</m:t>
                      </m:r>
                      <m:r>
                        <a:rPr lang="en-US" sz="1600" i="1"/>
                        <m:t>6</m:t>
                      </m:r>
                    </m:oMath>
                  </m:oMathPara>
                </a14:m>
                <a:endParaRPr lang="en-US" sz="1600" dirty="0"/>
              </a:p>
              <a:p>
                <a:pPr marL="0" indent="0" algn="l" rtl="0">
                  <a:buNone/>
                </a:pPr>
                <a:endParaRPr lang="ar-IQ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780" y="1152185"/>
                <a:ext cx="8596668" cy="3880773"/>
              </a:xfrm>
              <a:blipFill rotWithShape="0">
                <a:blip r:embed="rId2"/>
                <a:stretch>
                  <a:fillRect l="-426" t="-62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52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9148" y="417247"/>
                <a:ext cx="8596668" cy="3880773"/>
              </a:xfrm>
            </p:spPr>
            <p:txBody>
              <a:bodyPr>
                <a:noAutofit/>
              </a:bodyPr>
              <a:lstStyle/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sz="1400" b="1" dirty="0"/>
                  <a:t>2.2  Cylindrical Systems</a:t>
                </a:r>
                <a:endParaRPr lang="en-US" sz="1400" dirty="0"/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sz="1400" dirty="0"/>
                  <a:t>The governing equation for the Cylindrical</a:t>
                </a:r>
                <a:r>
                  <a:rPr lang="en-US" sz="1400" b="1" dirty="0"/>
                  <a:t> </a:t>
                </a:r>
                <a:r>
                  <a:rPr lang="en-US" sz="1400" dirty="0"/>
                  <a:t>systems, One-dimensional, steady state heat conduction, with no internal heat generation is:</a:t>
                </a:r>
              </a:p>
              <a:p>
                <a:pPr marL="0" indent="0" algn="l" rtl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r>
                            <a:rPr lang="en-US" sz="1400" i="1"/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𝑟</m:t>
                              </m:r>
                            </m:den>
                          </m:f>
                        </m:e>
                      </m:d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</m:t>
                          </m:r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𝑟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/>
                        <m:t>=</m:t>
                      </m:r>
                      <m:r>
                        <a:rPr lang="en-US" sz="1400" i="1"/>
                        <m:t>0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𝑇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𝑟</m:t>
                          </m:r>
                        </m:e>
                      </m:d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𝐶</m:t>
                          </m:r>
                        </m:e>
                        <m:sub>
                          <m:r>
                            <a:rPr lang="en-US" sz="1400" i="1"/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sz="1400" i="1"/>
                          </m:ctrlPr>
                        </m:funcPr>
                        <m:fName>
                          <m:r>
                            <a:rPr lang="en-US" sz="1400"/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/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1400" i="1"/>
                              </m:ctrlPr>
                            </m:dPr>
                            <m:e>
                              <m:r>
                                <a:rPr lang="en-US" sz="1400" i="1"/>
                                <m:t>𝑟</m:t>
                              </m:r>
                            </m:e>
                          </m:d>
                        </m:e>
                      </m:func>
                      <m:r>
                        <a:rPr lang="en-US" sz="1400" i="1"/>
                        <m:t>+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𝐶</m:t>
                          </m:r>
                        </m:e>
                        <m:sub>
                          <m:r>
                            <a:rPr lang="en-US" sz="1400" i="1"/>
                            <m:t>2</m:t>
                          </m:r>
                        </m:sub>
                      </m:sSub>
                      <m:r>
                        <a:rPr lang="en-US" sz="1400" i="1"/>
                        <m:t>……….</m:t>
                      </m:r>
                      <m:r>
                        <a:rPr lang="en-US" sz="1400" i="1"/>
                        <m:t>𝑎</m:t>
                      </m:r>
                    </m:oMath>
                  </m:oMathPara>
                </a14:m>
                <a:endParaRPr lang="en-US" sz="1400" dirty="0"/>
              </a:p>
              <a:p>
                <a:pPr marL="0" lvl="0" indent="0" rtl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𝑎𝑡</m:t>
                      </m:r>
                      <m:r>
                        <a:rPr lang="en-US" sz="1400" i="1"/>
                        <m:t>     </m:t>
                      </m:r>
                      <m:r>
                        <a:rPr lang="en-US" sz="1400" i="1"/>
                        <m:t>𝑟</m:t>
                      </m:r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𝑟</m:t>
                          </m:r>
                        </m:e>
                        <m:sub>
                          <m:r>
                            <a:rPr lang="en-US" sz="1400" i="1"/>
                            <m:t>𝑖</m:t>
                          </m:r>
                        </m:sub>
                      </m:sSub>
                      <m:r>
                        <a:rPr lang="en-US" sz="1400" i="1"/>
                        <m:t>      </m:t>
                      </m:r>
                      <m:r>
                        <a:rPr lang="en-US" sz="1400" i="1"/>
                        <m:t>𝑇</m:t>
                      </m:r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𝑇</m:t>
                          </m:r>
                        </m:e>
                        <m:sub>
                          <m:r>
                            <a:rPr lang="en-US" sz="1400" i="1"/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 marL="0" lvl="0" indent="0" algn="l" rtl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𝑎𝑡</m:t>
                      </m:r>
                      <m:r>
                        <a:rPr lang="en-US" sz="1400" i="1"/>
                        <m:t>     </m:t>
                      </m:r>
                      <m:r>
                        <a:rPr lang="en-US" sz="1400" i="1"/>
                        <m:t>𝑟</m:t>
                      </m:r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𝑟</m:t>
                          </m:r>
                        </m:e>
                        <m:sub>
                          <m:r>
                            <a:rPr lang="en-US" sz="1400" i="1"/>
                            <m:t>𝑜</m:t>
                          </m:r>
                        </m:sub>
                      </m:sSub>
                      <m:r>
                        <a:rPr lang="en-US" sz="1400" i="1"/>
                        <m:t>      </m:t>
                      </m:r>
                      <m:r>
                        <a:rPr lang="en-US" sz="1400" i="1"/>
                        <m:t>𝑇</m:t>
                      </m:r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𝑇</m:t>
                          </m:r>
                        </m:e>
                        <m:sub>
                          <m:r>
                            <a:rPr lang="en-US" sz="1400" i="1"/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𝑇</m:t>
                          </m:r>
                          <m:d>
                            <m:dPr>
                              <m:ctrlPr>
                                <a:rPr lang="en-US" sz="1400" i="1"/>
                              </m:ctrlPr>
                            </m:dPr>
                            <m:e>
                              <m:r>
                                <a:rPr lang="en-US" sz="1400" i="1"/>
                                <m:t>𝑟</m:t>
                              </m:r>
                            </m:e>
                          </m:d>
                          <m:r>
                            <a:rPr lang="en-US" sz="1400" i="1"/>
                            <m:t>−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𝑇</m:t>
                              </m:r>
                            </m:e>
                            <m:sub>
                              <m:r>
                                <a:rPr lang="en-US" sz="1400" i="1"/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𝑇</m:t>
                              </m:r>
                            </m:e>
                            <m:sub>
                              <m:r>
                                <a:rPr lang="en-US" sz="1400" i="1"/>
                                <m:t>𝑜</m:t>
                              </m:r>
                            </m:sub>
                          </m:sSub>
                          <m:r>
                            <a:rPr lang="en-US" sz="1400" i="1"/>
                            <m:t>−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𝑇</m:t>
                              </m:r>
                            </m:e>
                            <m:sub>
                              <m:r>
                                <a:rPr lang="en-US" sz="1400" i="1"/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func>
                            <m:funcPr>
                              <m:ctrlPr>
                                <a:rPr lang="en-US" sz="1400" i="1"/>
                              </m:ctrlPr>
                            </m:funcPr>
                            <m:fName>
                              <m:r>
                                <a:rPr lang="en-US" sz="1400"/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/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i="1"/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/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/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1400" i="1"/>
                                            <m:t> 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/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1400" i="1"/>
                                            <m:t>𝑖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400" i="1"/>
                              </m:ctrlPr>
                            </m:funcPr>
                            <m:fName>
                              <m:r>
                                <a:rPr lang="en-US" sz="1400"/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/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i="1"/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/>
                                      </m:ctrlPr>
                                    </m:fPr>
                                    <m:num>
                                      <m:r>
                                        <a:rPr lang="en-US" sz="1400" i="1"/>
                                        <m:t> </m:t>
                                      </m:r>
                                      <m:sSub>
                                        <m:sSubPr>
                                          <m:ctrlPr>
                                            <a:rPr lang="en-US" sz="1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/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1400" i="1"/>
                                            <m:t>𝑜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/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1400" i="1"/>
                                            <m:t>𝑖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𝑄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𝑘</m:t>
                      </m:r>
                      <m:r>
                        <a:rPr lang="en-US" sz="1400" i="1"/>
                        <m:t>2</m:t>
                      </m:r>
                      <m:r>
                        <a:rPr lang="en-US" sz="1400" i="1"/>
                        <m:t>𝜋</m:t>
                      </m:r>
                      <m:r>
                        <a:rPr lang="en-US" sz="1400" i="1"/>
                        <m:t>𝐿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𝑇</m:t>
                              </m:r>
                            </m:e>
                            <m:sub>
                              <m:r>
                                <a:rPr lang="en-US" sz="1400" i="1"/>
                                <m:t>𝑖</m:t>
                              </m:r>
                            </m:sub>
                          </m:sSub>
                          <m:r>
                            <a:rPr lang="en-US" sz="1400" i="1"/>
                            <m:t>−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𝑇</m:t>
                              </m:r>
                            </m:e>
                            <m:sub>
                              <m:r>
                                <a:rPr lang="en-US" sz="1400" i="1"/>
                                <m:t>𝑜</m:t>
                              </m:r>
                            </m:sub>
                          </m:sSub>
                        </m:num>
                        <m:den>
                          <m:func>
                            <m:funcPr>
                              <m:ctrlPr>
                                <a:rPr lang="en-US" sz="1400" i="1"/>
                              </m:ctrlPr>
                            </m:funcPr>
                            <m:fName>
                              <m:r>
                                <a:rPr lang="en-US" sz="1400"/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/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i="1"/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/>
                                      </m:ctrlPr>
                                    </m:fPr>
                                    <m:num>
                                      <m:r>
                                        <a:rPr lang="en-US" sz="1400" i="1"/>
                                        <m:t> </m:t>
                                      </m:r>
                                      <m:sSub>
                                        <m:sSubPr>
                                          <m:ctrlPr>
                                            <a:rPr lang="en-US" sz="1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/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1400" i="1"/>
                                            <m:t>𝑜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/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/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1400" i="1"/>
                                            <m:t>𝑖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sz="1400" i="1"/>
                        <m:t>……..</m:t>
                      </m:r>
                      <m:r>
                        <a:rPr lang="en-US" sz="1400" i="1"/>
                        <m:t>𝑑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endParaRPr lang="ar-IQ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9148" y="417247"/>
                <a:ext cx="8596668" cy="3880773"/>
              </a:xfrm>
              <a:blipFill rotWithShape="0">
                <a:blip r:embed="rId2"/>
                <a:stretch>
                  <a:fillRect l="-213" r="-638" b="-251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101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1258248" y="4537302"/>
            <a:ext cx="4838700" cy="204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4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7514" y="1126549"/>
                <a:ext cx="8596668" cy="3880773"/>
              </a:xfrm>
            </p:spPr>
            <p:txBody>
              <a:bodyPr/>
              <a:lstStyle/>
              <a:p>
                <a:pPr marL="0" indent="0" algn="l" rtl="0">
                  <a:buNone/>
                </a:pPr>
                <a:r>
                  <a:rPr lang="en-US" b="1" dirty="0"/>
                  <a:t>Spherical Systems</a:t>
                </a:r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𝜕</m:t>
                              </m:r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  <m:r>
                            <a:rPr lang="en-US" i="1"/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𝜕</m:t>
                              </m:r>
                              <m:r>
                                <a:rPr lang="en-US" i="1"/>
                                <m:t>𝑟</m:t>
                              </m:r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2</m:t>
                          </m:r>
                        </m:num>
                        <m:den>
                          <m:r>
                            <a:rPr lang="en-US" i="1"/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𝑟</m:t>
                          </m:r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𝑇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𝑟</m:t>
                              </m:r>
                            </m:e>
                          </m:d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𝑜</m:t>
                              </m:r>
                            </m:sub>
                          </m:sSub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 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/>
                            <m:t>−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𝑖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/>
                                        <m:t>𝑜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i="1"/>
                                    <m:t> 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/>
                            <m:t>−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𝑖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 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𝑟</m:t>
                              </m:r>
                            </m:e>
                            <m:sub>
                              <m:r>
                                <a:rPr lang="en-US" i="1"/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𝑟</m:t>
                              </m:r>
                            </m:e>
                            <m:sub>
                              <m:r>
                                <a:rPr lang="en-US" i="1"/>
                                <m:t> 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∗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𝑟</m:t>
                              </m:r>
                              <m:r>
                                <a:rPr lang="en-US" i="1"/>
                                <m:t>−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𝑜</m:t>
                                  </m:r>
                                </m:sub>
                              </m:sSub>
                              <m:r>
                                <a:rPr lang="en-US" i="1"/>
                                <m:t>−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r>
                  <a:rPr lang="en-US" dirty="0"/>
                  <a:t>The heat transfer rate equation is: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𝑄</m:t>
                      </m:r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∆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𝑅</m:t>
                              </m:r>
                            </m:e>
                            <m:sub>
                              <m:r>
                                <a:rPr lang="en-US" i="1"/>
                                <m:t>𝑠𝑝</m:t>
                              </m:r>
                              <m:r>
                                <a:rPr lang="en-US" i="1"/>
                                <m:t>h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𝑖</m:t>
                              </m:r>
                            </m:sub>
                          </m:sSub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𝑜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𝑜</m:t>
                                  </m:r>
                                </m:sub>
                              </m:sSub>
                              <m:r>
                                <a:rPr lang="en-US" i="1"/>
                                <m:t>−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/>
                                <m:t>4</m:t>
                              </m:r>
                              <m:r>
                                <a:rPr lang="en-US" i="1"/>
                                <m:t>𝜋</m:t>
                              </m:r>
                              <m:r>
                                <a:rPr lang="en-US" i="1"/>
                                <m:t>𝑘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𝑜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𝑟</m:t>
                                  </m:r>
                                </m:e>
                                <m:sub>
                                  <m:r>
                                    <a:rPr lang="en-US" i="1"/>
                                    <m:t>𝑖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7514" y="1126549"/>
                <a:ext cx="8596668" cy="3880773"/>
              </a:xfrm>
              <a:blipFill rotWithShape="0">
                <a:blip r:embed="rId2"/>
                <a:stretch>
                  <a:fillRect l="-567" t="-110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51778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74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Tahoma</vt:lpstr>
      <vt:lpstr>Trebuchet MS</vt:lpstr>
      <vt:lpstr>Wingdings 3</vt:lpstr>
      <vt:lpstr>Facet</vt:lpstr>
      <vt:lpstr>-CHAPTER THREE-   </vt:lpstr>
      <vt:lpstr>PowerPoint Presentation</vt:lpstr>
      <vt:lpstr>PowerPoint Presentation</vt:lpstr>
      <vt:lpstr>PowerPoint Presentation</vt:lpstr>
      <vt:lpstr>PowerPoint Presentation</vt:lpstr>
    </vt:vector>
  </TitlesOfParts>
  <Company>SACC - ANAS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-CHAPTER THREE-   </dc:title>
  <dc:creator>DR.Ahmed Saker</dc:creator>
  <cp:lastModifiedBy>DR.Ahmed Saker</cp:lastModifiedBy>
  <cp:revision>3</cp:revision>
  <dcterms:created xsi:type="dcterms:W3CDTF">2018-12-04T06:34:20Z</dcterms:created>
  <dcterms:modified xsi:type="dcterms:W3CDTF">2018-12-04T06:47:06Z</dcterms:modified>
</cp:coreProperties>
</file>